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9144000"/>
  <p:notesSz cx="6858000" cy="9144000"/>
  <p:embeddedFontLst>
    <p:embeddedFont>
      <p:font typeface="Montserrat"/>
      <p:regular r:id="rId16"/>
      <p:bold r:id="rId17"/>
      <p:italic r:id="rId18"/>
      <p:boldItalic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7.xml"/><Relationship Id="rId22" Type="http://schemas.openxmlformats.org/officeDocument/2006/relationships/font" Target="fonts/OpenSans-italic.fntdata"/><Relationship Id="rId10" Type="http://schemas.openxmlformats.org/officeDocument/2006/relationships/slide" Target="slides/slide6.xml"/><Relationship Id="rId21" Type="http://schemas.openxmlformats.org/officeDocument/2006/relationships/font" Target="fonts/OpenSans-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slide" Target="slides/slide1.xml"/><Relationship Id="rId19" Type="http://schemas.openxmlformats.org/officeDocument/2006/relationships/font" Target="fonts/Montserrat-boldItalic.fntdata"/><Relationship Id="rId6" Type="http://schemas.openxmlformats.org/officeDocument/2006/relationships/slide" Target="slides/slide2.xml"/><Relationship Id="rId18" Type="http://schemas.openxmlformats.org/officeDocument/2006/relationships/font" Target="fonts/Montserrat-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7e8b280b5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7e8b280b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6f65a2994_0_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6f65a2994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Verwerk deze is een passende vorm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6f65a2994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6f65a2994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7e8b280b5_1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7e8b280b5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6f65a299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46f65a29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6f65a2994_0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6f65a2994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6f65a2994_0_1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6f65a2994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6f65a2994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6f65a2994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Motieven om iets te kopen: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 overlevingsmotieven (onderste 2)</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2 sociale motieven (middelste 1,5)</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3 groeimotieven (bovenste 1,5)</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Niet heilig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Volgens sommigen achterhaald</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6f65a2994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6f65a2994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Motiveer je antwoord aan de hand van de Piramide van Maslow</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3606f1c2d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Grote kans dat je minimaal één en waarschijnlijk al deze slogans wel kent. Waarschijnlijk klinken de drie uitspraken ook bekend in de oren. Het zijn slogans die behoren bij verschillende biermerken en die worden gebruikt in verschillende bierreclames. Als je de slogans kent betekent dit dat je regelmatig aan de reclames bent blootgesteld. Het zijn bierreclames die vooral veel jongeren bereiken. Ondanks dat het niet goed is voor jongeren er campagnes zijn, blijven jongeren te vroeg, te vaak en te veel alcohol drinken. Van belang is dat jongeren zich de gevaren van het alcoholgebruik realiseren. Met andere worden hun attitude ten aanzien van alcoholgebruik dient op een gewenste manier gevormd en/of veranderd te worden, en dat dit uiteindelijk in hun gedrag tot uiting komt.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6f65a2994_0_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46f65a2994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43450" y="3874950"/>
            <a:ext cx="6154500" cy="1584000"/>
          </a:xfrm>
          <a:prstGeom prst="rect">
            <a:avLst/>
          </a:prstGeom>
        </p:spPr>
        <p:txBody>
          <a:bodyPr anchorCtr="0" anchor="b" bIns="91425" lIns="91425" spcFirstLastPara="1" rIns="91425" wrap="square" tIns="91425"/>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p:txBody>
      </p:sp>
      <p:sp>
        <p:nvSpPr>
          <p:cNvPr id="11" name="Google Shape;11;p2"/>
          <p:cNvSpPr/>
          <p:nvPr/>
        </p:nvSpPr>
        <p:spPr>
          <a:xfrm>
            <a:off x="581050" y="58572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1"/>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1800"/>
              <a:buNone/>
              <a:defRPr sz="1800"/>
            </a:lvl1pPr>
          </a:lstStyle>
          <a:p/>
        </p:txBody>
      </p:sp>
      <p:sp>
        <p:nvSpPr>
          <p:cNvPr id="58" name="Google Shape;58;p11"/>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Gold">
  <p:cSld name="TITLE_AND_BODY_1_1">
    <p:bg>
      <p:bgPr>
        <a:solidFill>
          <a:srgbClr val="ED9E46"/>
        </a:solidFill>
      </p:bgPr>
    </p:bg>
    <p:spTree>
      <p:nvGrpSpPr>
        <p:cNvPr id="62" name="Shape 62"/>
        <p:cNvGrpSpPr/>
        <p:nvPr/>
      </p:nvGrpSpPr>
      <p:grpSpPr>
        <a:xfrm>
          <a:off x="0" y="0"/>
          <a:ext cx="0" cy="0"/>
          <a:chOff x="0" y="0"/>
          <a:chExt cx="0" cy="0"/>
        </a:xfrm>
      </p:grpSpPr>
      <p:sp>
        <p:nvSpPr>
          <p:cNvPr id="63" name="Google Shape;63;p13"/>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4" name="Google Shape;64;p13"/>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3"/>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Gold">
  <p:cSld name="TITLE_AND_TWO_COLUMNS_2_1">
    <p:bg>
      <p:bgPr>
        <a:solidFill>
          <a:srgbClr val="ED9E46"/>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9" name="Google Shape;69;p14"/>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0" name="Google Shape;70;p14"/>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1" name="Google Shape;71;p14"/>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Gold">
  <p:cSld name="TITLE_AND_TWO_COLUMNS_1_1_1">
    <p:bg>
      <p:bgPr>
        <a:solidFill>
          <a:srgbClr val="ED9E46"/>
        </a:solidFill>
      </p:bgPr>
    </p:bg>
    <p:spTree>
      <p:nvGrpSpPr>
        <p:cNvPr id="73" name="Shape 73"/>
        <p:cNvGrpSpPr/>
        <p:nvPr/>
      </p:nvGrpSpPr>
      <p:grpSpPr>
        <a:xfrm>
          <a:off x="0" y="0"/>
          <a:ext cx="0" cy="0"/>
          <a:chOff x="0" y="0"/>
          <a:chExt cx="0" cy="0"/>
        </a:xfrm>
      </p:grpSpPr>
      <p:sp>
        <p:nvSpPr>
          <p:cNvPr id="74" name="Google Shape;74;p15"/>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5" name="Google Shape;75;p15"/>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6" name="Google Shape;76;p15"/>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7" name="Google Shape;77;p15"/>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8" name="Google Shape;78;p15"/>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 Gold">
  <p:cSld name="TITLE_ONLY_1_1">
    <p:bg>
      <p:bgPr>
        <a:solidFill>
          <a:srgbClr val="ED9E46"/>
        </a:solidFill>
      </p:bgPr>
    </p:bg>
    <p:spTree>
      <p:nvGrpSpPr>
        <p:cNvPr id="80" name="Shape 80"/>
        <p:cNvGrpSpPr/>
        <p:nvPr/>
      </p:nvGrpSpPr>
      <p:grpSpPr>
        <a:xfrm>
          <a:off x="0" y="0"/>
          <a:ext cx="0" cy="0"/>
          <a:chOff x="0" y="0"/>
          <a:chExt cx="0" cy="0"/>
        </a:xfrm>
      </p:grpSpPr>
      <p:sp>
        <p:nvSpPr>
          <p:cNvPr id="81" name="Google Shape;81;p16"/>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82" name="Google Shape;82;p1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 Gold">
  <p:cSld name="CAPTION_ONLY_1_1">
    <p:bg>
      <p:bgPr>
        <a:solidFill>
          <a:srgbClr val="ED9E46"/>
        </a:solidFill>
      </p:bgPr>
    </p:bg>
    <p:spTree>
      <p:nvGrpSpPr>
        <p:cNvPr id="84" name="Shape 84"/>
        <p:cNvGrpSpPr/>
        <p:nvPr/>
      </p:nvGrpSpPr>
      <p:grpSpPr>
        <a:xfrm>
          <a:off x="0" y="0"/>
          <a:ext cx="0" cy="0"/>
          <a:chOff x="0" y="0"/>
          <a:chExt cx="0" cy="0"/>
        </a:xfrm>
      </p:grpSpPr>
      <p:sp>
        <p:nvSpPr>
          <p:cNvPr id="85" name="Google Shape;85;p17"/>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rtl="0" algn="ctr">
              <a:spcBef>
                <a:spcPts val="360"/>
              </a:spcBef>
              <a:spcAft>
                <a:spcPts val="0"/>
              </a:spcAft>
              <a:buSzPts val="1800"/>
              <a:buNone/>
              <a:defRPr sz="1800"/>
            </a:lvl1pPr>
          </a:lstStyle>
          <a:p/>
        </p:txBody>
      </p:sp>
      <p:sp>
        <p:nvSpPr>
          <p:cNvPr id="86" name="Google Shape;86;p17"/>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Gold">
  <p:cSld name="BLANK_1_1">
    <p:bg>
      <p:bgPr>
        <a:solidFill>
          <a:srgbClr val="ED9E46"/>
        </a:solidFill>
      </p:bgPr>
    </p:bg>
    <p:spTree>
      <p:nvGrpSpPr>
        <p:cNvPr id="88" name="Shape 88"/>
        <p:cNvGrpSpPr/>
        <p:nvPr/>
      </p:nvGrpSpPr>
      <p:grpSpPr>
        <a:xfrm>
          <a:off x="0" y="0"/>
          <a:ext cx="0" cy="0"/>
          <a:chOff x="0" y="0"/>
          <a:chExt cx="0" cy="0"/>
        </a:xfrm>
      </p:grpSpPr>
      <p:sp>
        <p:nvSpPr>
          <p:cNvPr id="89" name="Google Shape;89;p1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Teal">
  <p:cSld name="TITLE_1">
    <p:spTree>
      <p:nvGrpSpPr>
        <p:cNvPr id="12" name="Shape 12"/>
        <p:cNvGrpSpPr/>
        <p:nvPr/>
      </p:nvGrpSpPr>
      <p:grpSpPr>
        <a:xfrm>
          <a:off x="0" y="0"/>
          <a:ext cx="0" cy="0"/>
          <a:chOff x="0" y="0"/>
          <a:chExt cx="0" cy="0"/>
        </a:xfrm>
      </p:grpSpPr>
      <p:sp>
        <p:nvSpPr>
          <p:cNvPr id="13" name="Google Shape;13;p3"/>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4" name="Google Shape;14;p3"/>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15" name="Google Shape;15;p3"/>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Gold">
  <p:cSld name="TITLE_1_3_1">
    <p:bg>
      <p:bgPr>
        <a:solidFill>
          <a:srgbClr val="ED9E46"/>
        </a:solidFill>
      </p:bgPr>
    </p:bg>
    <p:spTree>
      <p:nvGrpSpPr>
        <p:cNvPr id="17" name="Shape 17"/>
        <p:cNvGrpSpPr/>
        <p:nvPr/>
      </p:nvGrpSpPr>
      <p:grpSpPr>
        <a:xfrm>
          <a:off x="0" y="0"/>
          <a:ext cx="0" cy="0"/>
          <a:chOff x="0" y="0"/>
          <a:chExt cx="0" cy="0"/>
        </a:xfrm>
      </p:grpSpPr>
      <p:sp>
        <p:nvSpPr>
          <p:cNvPr id="18" name="Google Shape;18;p4"/>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9" name="Google Shape;19;p4"/>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20" name="Google Shape;20;p4"/>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Teal">
  <p:cSld name="TITLE_1_1">
    <p:spTree>
      <p:nvGrpSpPr>
        <p:cNvPr id="22" name="Shape 22"/>
        <p:cNvGrpSpPr/>
        <p:nvPr/>
      </p:nvGrpSpPr>
      <p:grpSpPr>
        <a:xfrm>
          <a:off x="0" y="0"/>
          <a:ext cx="0" cy="0"/>
          <a:chOff x="0" y="0"/>
          <a:chExt cx="0" cy="0"/>
        </a:xfrm>
      </p:grpSpPr>
      <p:sp>
        <p:nvSpPr>
          <p:cNvPr id="23" name="Google Shape;23;p5"/>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4" name="Google Shape;24;p5"/>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25" name="Google Shape;25;p5"/>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Gold">
  <p:cSld name="TITLE_1_1_1_1">
    <p:bg>
      <p:bgPr>
        <a:solidFill>
          <a:srgbClr val="ED9E46"/>
        </a:solidFill>
      </p:bgPr>
    </p:bg>
    <p:spTree>
      <p:nvGrpSpPr>
        <p:cNvPr id="28" name="Shape 28"/>
        <p:cNvGrpSpPr/>
        <p:nvPr/>
      </p:nvGrpSpPr>
      <p:grpSpPr>
        <a:xfrm>
          <a:off x="0" y="0"/>
          <a:ext cx="0" cy="0"/>
          <a:chOff x="0" y="0"/>
          <a:chExt cx="0" cy="0"/>
        </a:xfrm>
      </p:grpSpPr>
      <p:sp>
        <p:nvSpPr>
          <p:cNvPr id="29" name="Google Shape;29;p6"/>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30" name="Google Shape;30;p6"/>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31" name="Google Shape;31;p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34" name="Shape 34"/>
        <p:cNvGrpSpPr/>
        <p:nvPr/>
      </p:nvGrpSpPr>
      <p:grpSpPr>
        <a:xfrm>
          <a:off x="0" y="0"/>
          <a:ext cx="0" cy="0"/>
          <a:chOff x="0" y="0"/>
          <a:chExt cx="0" cy="0"/>
        </a:xfrm>
      </p:grpSpPr>
      <p:sp>
        <p:nvSpPr>
          <p:cNvPr id="35" name="Google Shape;35;p7"/>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6" name="Google Shape;36;p7"/>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7" name="Google Shape;37;p7"/>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9" name="Shape 39"/>
        <p:cNvGrpSpPr/>
        <p:nvPr/>
      </p:nvGrpSpPr>
      <p:grpSpPr>
        <a:xfrm>
          <a:off x="0" y="0"/>
          <a:ext cx="0" cy="0"/>
          <a:chOff x="0" y="0"/>
          <a:chExt cx="0" cy="0"/>
        </a:xfrm>
      </p:grpSpPr>
      <p:sp>
        <p:nvSpPr>
          <p:cNvPr id="40" name="Google Shape;40;p8"/>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1" name="Google Shape;41;p8"/>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2" name="Google Shape;42;p8"/>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3" name="Google Shape;43;p8"/>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45" name="Shape 45"/>
        <p:cNvGrpSpPr/>
        <p:nvPr/>
      </p:nvGrpSpPr>
      <p:grpSpPr>
        <a:xfrm>
          <a:off x="0" y="0"/>
          <a:ext cx="0" cy="0"/>
          <a:chOff x="0" y="0"/>
          <a:chExt cx="0" cy="0"/>
        </a:xfrm>
      </p:grpSpPr>
      <p:sp>
        <p:nvSpPr>
          <p:cNvPr id="46" name="Google Shape;46;p9"/>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7" name="Google Shape;47;p9"/>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8" name="Google Shape;48;p9"/>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9" name="Google Shape;49;p9"/>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50" name="Google Shape;50;p9"/>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2" name="Shape 52"/>
        <p:cNvGrpSpPr/>
        <p:nvPr/>
      </p:nvGrpSpPr>
      <p:grpSpPr>
        <a:xfrm>
          <a:off x="0" y="0"/>
          <a:ext cx="0" cy="0"/>
          <a:chOff x="0" y="0"/>
          <a:chExt cx="0" cy="0"/>
        </a:xfrm>
      </p:grpSpPr>
      <p:sp>
        <p:nvSpPr>
          <p:cNvPr id="53" name="Google Shape;53;p10"/>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54" name="Google Shape;54;p10"/>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45AFD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596826"/>
            <a:ext cx="8229600" cy="14292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1pPr>
            <a:lvl2pPr lvl="1">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2pPr>
            <a:lvl3pPr lvl="2">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3pPr>
            <a:lvl4pPr lvl="3">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4pPr>
            <a:lvl5pPr lvl="4">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5pPr>
            <a:lvl6pPr lvl="5">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6pPr>
            <a:lvl7pPr lvl="6">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7pPr>
            <a:lvl8pPr lvl="7">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8pPr>
            <a:lvl9pPr lvl="8">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9pPr>
          </a:lstStyle>
          <a:p/>
        </p:txBody>
      </p:sp>
      <p:sp>
        <p:nvSpPr>
          <p:cNvPr id="7" name="Google Shape;7;p1"/>
          <p:cNvSpPr txBox="1"/>
          <p:nvPr>
            <p:ph idx="1" type="body"/>
          </p:nvPr>
        </p:nvSpPr>
        <p:spPr>
          <a:xfrm>
            <a:off x="561950" y="2507725"/>
            <a:ext cx="8020200" cy="3753600"/>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Clr>
                <a:srgbClr val="FFFFFF"/>
              </a:buClr>
              <a:buSzPts val="3000"/>
              <a:buFont typeface="Open Sans"/>
              <a:buChar char="○"/>
              <a:defRPr sz="3000">
                <a:solidFill>
                  <a:srgbClr val="FFFFFF"/>
                </a:solidFill>
                <a:latin typeface="Open Sans"/>
                <a:ea typeface="Open Sans"/>
                <a:cs typeface="Open Sans"/>
                <a:sym typeface="Open Sans"/>
              </a:defRPr>
            </a:lvl1pPr>
            <a:lvl2pPr indent="-381000" lvl="1" marL="9144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2pPr>
            <a:lvl3pPr indent="-381000" lvl="2" marL="13716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3pPr>
            <a:lvl4pPr indent="-342900" lvl="3" marL="1828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indent="-342900" lvl="4" marL="22860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indent="-342900" lvl="5" marL="27432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indent="-342900" lvl="6" marL="32004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indent="-342900" lvl="7" marL="36576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indent="-342900" lvl="8" marL="4114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p:txBody>
      </p:sp>
      <p:sp>
        <p:nvSpPr>
          <p:cNvPr id="8" name="Google Shape;8;p1"/>
          <p:cNvSpPr txBox="1"/>
          <p:nvPr>
            <p:ph idx="12" type="sldNum"/>
          </p:nvPr>
        </p:nvSpPr>
        <p:spPr>
          <a:xfrm>
            <a:off x="8556775" y="6471400"/>
            <a:ext cx="548700" cy="386700"/>
          </a:xfrm>
          <a:prstGeom prst="rect">
            <a:avLst/>
          </a:prstGeom>
          <a:noFill/>
          <a:ln>
            <a:noFill/>
          </a:ln>
        </p:spPr>
        <p:txBody>
          <a:bodyPr anchorCtr="0" anchor="t" bIns="91425" lIns="91425" spcFirstLastPara="1" rIns="91425" wrap="square" tIns="91425">
            <a:noAutofit/>
          </a:bodyPr>
          <a:lstStyle>
            <a:lvl1pPr lvl="0" algn="r">
              <a:buNone/>
              <a:defRPr sz="1300">
                <a:solidFill>
                  <a:srgbClr val="FFFFFF"/>
                </a:solidFill>
                <a:latin typeface="Montserrat"/>
                <a:ea typeface="Montserrat"/>
                <a:cs typeface="Montserrat"/>
                <a:sym typeface="Montserrat"/>
              </a:defRPr>
            </a:lvl1pPr>
            <a:lvl2pPr lvl="1" algn="r">
              <a:buNone/>
              <a:defRPr sz="1300">
                <a:solidFill>
                  <a:srgbClr val="FFFFFF"/>
                </a:solidFill>
                <a:latin typeface="Montserrat"/>
                <a:ea typeface="Montserrat"/>
                <a:cs typeface="Montserrat"/>
                <a:sym typeface="Montserrat"/>
              </a:defRPr>
            </a:lvl2pPr>
            <a:lvl3pPr lvl="2" algn="r">
              <a:buNone/>
              <a:defRPr sz="1300">
                <a:solidFill>
                  <a:srgbClr val="FFFFFF"/>
                </a:solidFill>
                <a:latin typeface="Montserrat"/>
                <a:ea typeface="Montserrat"/>
                <a:cs typeface="Montserrat"/>
                <a:sym typeface="Montserrat"/>
              </a:defRPr>
            </a:lvl3pPr>
            <a:lvl4pPr lvl="3" algn="r">
              <a:buNone/>
              <a:defRPr sz="1300">
                <a:solidFill>
                  <a:srgbClr val="FFFFFF"/>
                </a:solidFill>
                <a:latin typeface="Montserrat"/>
                <a:ea typeface="Montserrat"/>
                <a:cs typeface="Montserrat"/>
                <a:sym typeface="Montserrat"/>
              </a:defRPr>
            </a:lvl4pPr>
            <a:lvl5pPr lvl="4" algn="r">
              <a:buNone/>
              <a:defRPr sz="1300">
                <a:solidFill>
                  <a:srgbClr val="FFFFFF"/>
                </a:solidFill>
                <a:latin typeface="Montserrat"/>
                <a:ea typeface="Montserrat"/>
                <a:cs typeface="Montserrat"/>
                <a:sym typeface="Montserrat"/>
              </a:defRPr>
            </a:lvl5pPr>
            <a:lvl6pPr lvl="5" algn="r">
              <a:buNone/>
              <a:defRPr sz="1300">
                <a:solidFill>
                  <a:srgbClr val="FFFFFF"/>
                </a:solidFill>
                <a:latin typeface="Montserrat"/>
                <a:ea typeface="Montserrat"/>
                <a:cs typeface="Montserrat"/>
                <a:sym typeface="Montserrat"/>
              </a:defRPr>
            </a:lvl6pPr>
            <a:lvl7pPr lvl="6" algn="r">
              <a:buNone/>
              <a:defRPr sz="1300">
                <a:solidFill>
                  <a:srgbClr val="FFFFFF"/>
                </a:solidFill>
                <a:latin typeface="Montserrat"/>
                <a:ea typeface="Montserrat"/>
                <a:cs typeface="Montserrat"/>
                <a:sym typeface="Montserrat"/>
              </a:defRPr>
            </a:lvl7pPr>
            <a:lvl8pPr lvl="7" algn="r">
              <a:buNone/>
              <a:defRPr sz="1300">
                <a:solidFill>
                  <a:srgbClr val="FFFFFF"/>
                </a:solidFill>
                <a:latin typeface="Montserrat"/>
                <a:ea typeface="Montserrat"/>
                <a:cs typeface="Montserrat"/>
                <a:sym typeface="Montserrat"/>
              </a:defRPr>
            </a:lvl8pPr>
            <a:lvl9pPr lvl="8" algn="r">
              <a:buNone/>
              <a:defRPr sz="1300">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ctrTitle"/>
          </p:nvPr>
        </p:nvSpPr>
        <p:spPr>
          <a:xfrm rot="-5400000">
            <a:off x="-1568750" y="1864225"/>
            <a:ext cx="5561700" cy="213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Consumentengedrag</a:t>
            </a:r>
            <a:endParaRPr sz="3600"/>
          </a:p>
        </p:txBody>
      </p:sp>
      <p:pic>
        <p:nvPicPr>
          <p:cNvPr id="95" name="Google Shape;95;p19"/>
          <p:cNvPicPr preferRelativeResize="0"/>
          <p:nvPr/>
        </p:nvPicPr>
        <p:blipFill rotWithShape="1">
          <a:blip r:embed="rId3">
            <a:alphaModFix/>
          </a:blip>
          <a:srcRect b="0" l="4767" r="4776" t="0"/>
          <a:stretch/>
        </p:blipFill>
        <p:spPr>
          <a:xfrm>
            <a:off x="2320550" y="152400"/>
            <a:ext cx="6671050" cy="56010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id="167" name="Google Shape;167;p28"/>
          <p:cNvPicPr preferRelativeResize="0"/>
          <p:nvPr/>
        </p:nvPicPr>
        <p:blipFill rotWithShape="1">
          <a:blip r:embed="rId3">
            <a:alphaModFix/>
          </a:blip>
          <a:srcRect b="12647" l="0" r="0" t="12647"/>
          <a:stretch/>
        </p:blipFill>
        <p:spPr>
          <a:xfrm>
            <a:off x="0" y="0"/>
            <a:ext cx="9143999" cy="6857999"/>
          </a:xfrm>
          <a:prstGeom prst="rect">
            <a:avLst/>
          </a:prstGeom>
          <a:noFill/>
          <a:ln>
            <a:noFill/>
          </a:ln>
        </p:spPr>
      </p:pic>
      <p:sp>
        <p:nvSpPr>
          <p:cNvPr id="168" name="Google Shape;168;p28"/>
          <p:cNvSpPr/>
          <p:nvPr/>
        </p:nvSpPr>
        <p:spPr>
          <a:xfrm>
            <a:off x="174550" y="4122025"/>
            <a:ext cx="3903300" cy="2616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8"/>
          <p:cNvSpPr txBox="1"/>
          <p:nvPr>
            <p:ph idx="4294967295" type="title"/>
          </p:nvPr>
        </p:nvSpPr>
        <p:spPr>
          <a:xfrm>
            <a:off x="467700" y="4328450"/>
            <a:ext cx="3247800" cy="126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D98C7"/>
                </a:solidFill>
              </a:rPr>
              <a:t>Opdracht:</a:t>
            </a:r>
            <a:endParaRPr>
              <a:solidFill>
                <a:srgbClr val="1D98C7"/>
              </a:solidFill>
            </a:endParaRPr>
          </a:p>
        </p:txBody>
      </p:sp>
      <p:sp>
        <p:nvSpPr>
          <p:cNvPr id="170" name="Google Shape;170;p28"/>
          <p:cNvSpPr txBox="1"/>
          <p:nvPr>
            <p:ph idx="4294967295" type="body"/>
          </p:nvPr>
        </p:nvSpPr>
        <p:spPr>
          <a:xfrm>
            <a:off x="467700" y="4939975"/>
            <a:ext cx="3247800" cy="1798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solidFill>
                  <a:srgbClr val="1D98C7"/>
                </a:solidFill>
              </a:rPr>
              <a:t>Hoe pas je de piramide van Maslow toe op het maken van jullie verpakking?</a:t>
            </a:r>
            <a:endParaRPr sz="2400">
              <a:solidFill>
                <a:srgbClr val="1D98C7"/>
              </a:solidFill>
            </a:endParaRPr>
          </a:p>
        </p:txBody>
      </p:sp>
      <p:sp>
        <p:nvSpPr>
          <p:cNvPr id="171" name="Google Shape;171;p2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75" name="Shape 175"/>
        <p:cNvGrpSpPr/>
        <p:nvPr/>
      </p:nvGrpSpPr>
      <p:grpSpPr>
        <a:xfrm>
          <a:off x="0" y="0"/>
          <a:ext cx="0" cy="0"/>
          <a:chOff x="0" y="0"/>
          <a:chExt cx="0" cy="0"/>
        </a:xfrm>
      </p:grpSpPr>
      <p:sp>
        <p:nvSpPr>
          <p:cNvPr id="176" name="Google Shape;176;p29"/>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2</a:t>
            </a:r>
            <a:r>
              <a:rPr lang="en">
                <a:solidFill>
                  <a:srgbClr val="FFC800"/>
                </a:solidFill>
              </a:rPr>
              <a:t>.</a:t>
            </a:r>
            <a:endParaRPr>
              <a:solidFill>
                <a:srgbClr val="FFC800"/>
              </a:solidFill>
            </a:endParaRPr>
          </a:p>
          <a:p>
            <a:pPr indent="0" lvl="0" marL="0" rtl="0" algn="l">
              <a:spcBef>
                <a:spcPts val="0"/>
              </a:spcBef>
              <a:spcAft>
                <a:spcPts val="0"/>
              </a:spcAft>
              <a:buNone/>
            </a:pPr>
            <a:r>
              <a:rPr lang="en"/>
              <a:t>Doel</a:t>
            </a:r>
            <a:endParaRPr/>
          </a:p>
        </p:txBody>
      </p:sp>
      <p:sp>
        <p:nvSpPr>
          <p:cNvPr id="177" name="Google Shape;177;p29"/>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 student heeft, aan het einde van de les, inzicht in wat behoeften, motieven en attitudes zijn en hoe deze toegepast worden in consumentengedrag.</a:t>
            </a:r>
            <a:br>
              <a:rPr lang="en"/>
            </a:br>
            <a:endParaRPr/>
          </a:p>
        </p:txBody>
      </p:sp>
      <p:sp>
        <p:nvSpPr>
          <p:cNvPr id="178" name="Google Shape;178;p2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99" name="Shape 99"/>
        <p:cNvGrpSpPr/>
        <p:nvPr/>
      </p:nvGrpSpPr>
      <p:grpSpPr>
        <a:xfrm>
          <a:off x="0" y="0"/>
          <a:ext cx="0" cy="0"/>
          <a:chOff x="0" y="0"/>
          <a:chExt cx="0" cy="0"/>
        </a:xfrm>
      </p:grpSpPr>
      <p:sp>
        <p:nvSpPr>
          <p:cNvPr id="100" name="Google Shape;100;p20"/>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1.</a:t>
            </a:r>
            <a:endParaRPr>
              <a:solidFill>
                <a:srgbClr val="FFC800"/>
              </a:solidFill>
            </a:endParaRPr>
          </a:p>
          <a:p>
            <a:pPr indent="0" lvl="0" marL="0" rtl="0" algn="l">
              <a:spcBef>
                <a:spcPts val="0"/>
              </a:spcBef>
              <a:spcAft>
                <a:spcPts val="0"/>
              </a:spcAft>
              <a:buNone/>
            </a:pPr>
            <a:r>
              <a:rPr lang="en"/>
              <a:t>Doel</a:t>
            </a:r>
            <a:endParaRPr/>
          </a:p>
        </p:txBody>
      </p:sp>
      <p:sp>
        <p:nvSpPr>
          <p:cNvPr id="101" name="Google Shape;101;p20"/>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 student heeft, aan het einde van de les, inzicht in wat behoeften, motieven en attitudes zijn en hoe deze toegepast worden in consumentengedrag.</a:t>
            </a:r>
            <a:br>
              <a:rPr lang="en"/>
            </a:br>
            <a:endParaRPr/>
          </a:p>
        </p:txBody>
      </p:sp>
      <p:sp>
        <p:nvSpPr>
          <p:cNvPr id="102" name="Google Shape;102;p2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id="107" name="Google Shape;107;p21"/>
          <p:cNvPicPr preferRelativeResize="0"/>
          <p:nvPr/>
        </p:nvPicPr>
        <p:blipFill rotWithShape="1">
          <a:blip r:embed="rId3">
            <a:alphaModFix amt="30000"/>
          </a:blip>
          <a:srcRect b="0" l="27574" r="27574" t="0"/>
          <a:stretch/>
        </p:blipFill>
        <p:spPr>
          <a:xfrm>
            <a:off x="1" y="0"/>
            <a:ext cx="4559844" cy="6858003"/>
          </a:xfrm>
          <a:prstGeom prst="rect">
            <a:avLst/>
          </a:prstGeom>
          <a:noFill/>
          <a:ln>
            <a:noFill/>
          </a:ln>
        </p:spPr>
      </p:pic>
      <p:sp>
        <p:nvSpPr>
          <p:cNvPr id="108" name="Google Shape;108;p21"/>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INHOUD</a:t>
            </a:r>
            <a:endParaRPr/>
          </a:p>
        </p:txBody>
      </p:sp>
      <p:sp>
        <p:nvSpPr>
          <p:cNvPr id="109" name="Google Shape;109;p21"/>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Behoeften</a:t>
            </a:r>
            <a:endParaRPr/>
          </a:p>
          <a:p>
            <a:pPr indent="-419100" lvl="0" marL="457200" rtl="0" algn="l">
              <a:spcBef>
                <a:spcPts val="0"/>
              </a:spcBef>
              <a:spcAft>
                <a:spcPts val="0"/>
              </a:spcAft>
              <a:buSzPts val="3000"/>
              <a:buChar char="○"/>
            </a:pPr>
            <a:r>
              <a:rPr lang="en"/>
              <a:t>Motieven</a:t>
            </a:r>
            <a:endParaRPr/>
          </a:p>
          <a:p>
            <a:pPr indent="-419100" lvl="0" marL="457200" rtl="0" algn="l">
              <a:spcBef>
                <a:spcPts val="0"/>
              </a:spcBef>
              <a:spcAft>
                <a:spcPts val="0"/>
              </a:spcAft>
              <a:buSzPts val="3000"/>
              <a:buChar char="○"/>
            </a:pPr>
            <a:r>
              <a:rPr lang="en"/>
              <a:t>Attitudes</a:t>
            </a:r>
            <a:br>
              <a:rPr lang="en"/>
            </a:br>
            <a:endParaRPr/>
          </a:p>
        </p:txBody>
      </p:sp>
      <p:sp>
        <p:nvSpPr>
          <p:cNvPr id="110" name="Google Shape;110;p2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id="115" name="Google Shape;115;p22"/>
          <p:cNvPicPr preferRelativeResize="0"/>
          <p:nvPr/>
        </p:nvPicPr>
        <p:blipFill>
          <a:blip r:embed="rId3">
            <a:alphaModFix/>
          </a:blip>
          <a:stretch>
            <a:fillRect/>
          </a:stretch>
        </p:blipFill>
        <p:spPr>
          <a:xfrm>
            <a:off x="-155575" y="-129200"/>
            <a:ext cx="9333675" cy="6987200"/>
          </a:xfrm>
          <a:prstGeom prst="rect">
            <a:avLst/>
          </a:prstGeom>
          <a:noFill/>
          <a:ln>
            <a:noFill/>
          </a:ln>
        </p:spPr>
      </p:pic>
      <p:sp>
        <p:nvSpPr>
          <p:cNvPr id="116" name="Google Shape;116;p22"/>
          <p:cNvSpPr/>
          <p:nvPr/>
        </p:nvSpPr>
        <p:spPr>
          <a:xfrm>
            <a:off x="-155575" y="3894000"/>
            <a:ext cx="3903300" cy="2964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2"/>
          <p:cNvSpPr txBox="1"/>
          <p:nvPr>
            <p:ph idx="4294967295" type="title"/>
          </p:nvPr>
        </p:nvSpPr>
        <p:spPr>
          <a:xfrm>
            <a:off x="137575" y="4100425"/>
            <a:ext cx="3247800" cy="126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D98C7"/>
                </a:solidFill>
              </a:rPr>
              <a:t>Vraag van de dag:</a:t>
            </a:r>
            <a:endParaRPr>
              <a:solidFill>
                <a:srgbClr val="1D98C7"/>
              </a:solidFill>
            </a:endParaRPr>
          </a:p>
        </p:txBody>
      </p:sp>
      <p:sp>
        <p:nvSpPr>
          <p:cNvPr id="118" name="Google Shape;118;p22"/>
          <p:cNvSpPr txBox="1"/>
          <p:nvPr>
            <p:ph idx="4294967295" type="body"/>
          </p:nvPr>
        </p:nvSpPr>
        <p:spPr>
          <a:xfrm>
            <a:off x="0" y="5202400"/>
            <a:ext cx="3247800" cy="1269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solidFill>
                  <a:srgbClr val="1D98C7"/>
                </a:solidFill>
              </a:rPr>
              <a:t>Hoe verkoop je een Ipad aan een dakloze?</a:t>
            </a:r>
            <a:endParaRPr sz="2400">
              <a:solidFill>
                <a:srgbClr val="1D98C7"/>
              </a:solidFill>
            </a:endParaRPr>
          </a:p>
        </p:txBody>
      </p:sp>
      <p:sp>
        <p:nvSpPr>
          <p:cNvPr id="119" name="Google Shape;119;p2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23" name="Shape 123"/>
        <p:cNvGrpSpPr/>
        <p:nvPr/>
      </p:nvGrpSpPr>
      <p:grpSpPr>
        <a:xfrm>
          <a:off x="0" y="0"/>
          <a:ext cx="0" cy="0"/>
          <a:chOff x="0" y="0"/>
          <a:chExt cx="0" cy="0"/>
        </a:xfrm>
      </p:grpSpPr>
      <p:pic>
        <p:nvPicPr>
          <p:cNvPr id="124" name="Google Shape;124;p23"/>
          <p:cNvPicPr preferRelativeResize="0"/>
          <p:nvPr/>
        </p:nvPicPr>
        <p:blipFill rotWithShape="1">
          <a:blip r:embed="rId3">
            <a:alphaModFix amt="30000"/>
          </a:blip>
          <a:srcRect b="0" l="27574" r="27574" t="0"/>
          <a:stretch/>
        </p:blipFill>
        <p:spPr>
          <a:xfrm>
            <a:off x="4584151" y="0"/>
            <a:ext cx="4559844" cy="6858003"/>
          </a:xfrm>
          <a:prstGeom prst="rect">
            <a:avLst/>
          </a:prstGeom>
          <a:noFill/>
          <a:ln>
            <a:noFill/>
          </a:ln>
        </p:spPr>
      </p:pic>
      <p:sp>
        <p:nvSpPr>
          <p:cNvPr id="125" name="Google Shape;125;p23"/>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INHOUD</a:t>
            </a:r>
            <a:endParaRPr/>
          </a:p>
        </p:txBody>
      </p:sp>
      <p:sp>
        <p:nvSpPr>
          <p:cNvPr id="126" name="Google Shape;126;p23"/>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Behoeften</a:t>
            </a:r>
            <a:endParaRPr/>
          </a:p>
          <a:p>
            <a:pPr indent="-419100" lvl="0" marL="457200" rtl="0" algn="l">
              <a:spcBef>
                <a:spcPts val="0"/>
              </a:spcBef>
              <a:spcAft>
                <a:spcPts val="0"/>
              </a:spcAft>
              <a:buSzPts val="3000"/>
              <a:buChar char="○"/>
            </a:pPr>
            <a:r>
              <a:rPr lang="en"/>
              <a:t>Motieven</a:t>
            </a:r>
            <a:endParaRPr/>
          </a:p>
          <a:p>
            <a:pPr indent="-419100" lvl="0" marL="457200" rtl="0" algn="l">
              <a:spcBef>
                <a:spcPts val="0"/>
              </a:spcBef>
              <a:spcAft>
                <a:spcPts val="0"/>
              </a:spcAft>
              <a:buSzPts val="3000"/>
              <a:buChar char="○"/>
            </a:pPr>
            <a:r>
              <a:rPr lang="en"/>
              <a:t>Attitudes</a:t>
            </a:r>
            <a:br>
              <a:rPr lang="en"/>
            </a:br>
            <a:endParaRPr/>
          </a:p>
        </p:txBody>
      </p:sp>
      <p:sp>
        <p:nvSpPr>
          <p:cNvPr id="127" name="Google Shape;127;p2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31" name="Shape 131"/>
        <p:cNvGrpSpPr/>
        <p:nvPr/>
      </p:nvGrpSpPr>
      <p:grpSpPr>
        <a:xfrm>
          <a:off x="0" y="0"/>
          <a:ext cx="0" cy="0"/>
          <a:chOff x="0" y="0"/>
          <a:chExt cx="0" cy="0"/>
        </a:xfrm>
      </p:grpSpPr>
      <p:pic>
        <p:nvPicPr>
          <p:cNvPr id="132" name="Google Shape;132;p24"/>
          <p:cNvPicPr preferRelativeResize="0"/>
          <p:nvPr/>
        </p:nvPicPr>
        <p:blipFill rotWithShape="1">
          <a:blip r:embed="rId3">
            <a:alphaModFix amt="30000"/>
          </a:blip>
          <a:srcRect b="0" l="27574" r="27574" t="0"/>
          <a:stretch/>
        </p:blipFill>
        <p:spPr>
          <a:xfrm>
            <a:off x="1" y="0"/>
            <a:ext cx="4559844" cy="6858003"/>
          </a:xfrm>
          <a:prstGeom prst="rect">
            <a:avLst/>
          </a:prstGeom>
          <a:noFill/>
          <a:ln>
            <a:noFill/>
          </a:ln>
        </p:spPr>
      </p:pic>
      <p:sp>
        <p:nvSpPr>
          <p:cNvPr id="133" name="Google Shape;133;p24"/>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Behoeftenhiërarchie van Maslow</a:t>
            </a:r>
            <a:endParaRPr/>
          </a:p>
        </p:txBody>
      </p:sp>
      <p:sp>
        <p:nvSpPr>
          <p:cNvPr id="134" name="Google Shape;134;p2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5" name="Google Shape;135;p24"/>
          <p:cNvPicPr preferRelativeResize="0"/>
          <p:nvPr/>
        </p:nvPicPr>
        <p:blipFill>
          <a:blip r:embed="rId4">
            <a:alphaModFix/>
          </a:blip>
          <a:stretch>
            <a:fillRect/>
          </a:stretch>
        </p:blipFill>
        <p:spPr>
          <a:xfrm>
            <a:off x="0" y="2026025"/>
            <a:ext cx="9144000" cy="48397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pic>
        <p:nvPicPr>
          <p:cNvPr id="140" name="Google Shape;140;p25"/>
          <p:cNvPicPr preferRelativeResize="0"/>
          <p:nvPr/>
        </p:nvPicPr>
        <p:blipFill>
          <a:blip r:embed="rId3">
            <a:alphaModFix/>
          </a:blip>
          <a:stretch>
            <a:fillRect/>
          </a:stretch>
        </p:blipFill>
        <p:spPr>
          <a:xfrm>
            <a:off x="-155575" y="-129200"/>
            <a:ext cx="9333675" cy="6987200"/>
          </a:xfrm>
          <a:prstGeom prst="rect">
            <a:avLst/>
          </a:prstGeom>
          <a:noFill/>
          <a:ln>
            <a:noFill/>
          </a:ln>
        </p:spPr>
      </p:pic>
      <p:sp>
        <p:nvSpPr>
          <p:cNvPr id="141" name="Google Shape;141;p25"/>
          <p:cNvSpPr/>
          <p:nvPr/>
        </p:nvSpPr>
        <p:spPr>
          <a:xfrm>
            <a:off x="-155575" y="3894000"/>
            <a:ext cx="3903300" cy="2964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5"/>
          <p:cNvSpPr txBox="1"/>
          <p:nvPr>
            <p:ph idx="4294967295" type="title"/>
          </p:nvPr>
        </p:nvSpPr>
        <p:spPr>
          <a:xfrm>
            <a:off x="137575" y="4100425"/>
            <a:ext cx="3247800" cy="126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D98C7"/>
                </a:solidFill>
              </a:rPr>
              <a:t>Vraag van de dag:</a:t>
            </a:r>
            <a:endParaRPr>
              <a:solidFill>
                <a:srgbClr val="1D98C7"/>
              </a:solidFill>
            </a:endParaRPr>
          </a:p>
        </p:txBody>
      </p:sp>
      <p:sp>
        <p:nvSpPr>
          <p:cNvPr id="143" name="Google Shape;143;p25"/>
          <p:cNvSpPr txBox="1"/>
          <p:nvPr>
            <p:ph idx="4294967295" type="body"/>
          </p:nvPr>
        </p:nvSpPr>
        <p:spPr>
          <a:xfrm>
            <a:off x="0" y="5202400"/>
            <a:ext cx="3247800" cy="1269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solidFill>
                  <a:srgbClr val="1D98C7"/>
                </a:solidFill>
              </a:rPr>
              <a:t>Hoe verkoop je een Ipad aan een dakloze?</a:t>
            </a:r>
            <a:endParaRPr sz="2400">
              <a:solidFill>
                <a:srgbClr val="1D98C7"/>
              </a:solidFill>
            </a:endParaRPr>
          </a:p>
        </p:txBody>
      </p:sp>
      <p:sp>
        <p:nvSpPr>
          <p:cNvPr id="144" name="Google Shape;144;p2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26"/>
          <p:cNvPicPr preferRelativeResize="0"/>
          <p:nvPr/>
        </p:nvPicPr>
        <p:blipFill rotWithShape="1">
          <a:blip r:embed="rId3">
            <a:alphaModFix amt="30000"/>
          </a:blip>
          <a:srcRect b="1171" l="0" r="0" t="1171"/>
          <a:stretch/>
        </p:blipFill>
        <p:spPr>
          <a:xfrm>
            <a:off x="-155575" y="-129200"/>
            <a:ext cx="9333677" cy="6987198"/>
          </a:xfrm>
          <a:prstGeom prst="rect">
            <a:avLst/>
          </a:prstGeom>
          <a:noFill/>
          <a:ln>
            <a:noFill/>
          </a:ln>
        </p:spPr>
      </p:pic>
      <p:sp>
        <p:nvSpPr>
          <p:cNvPr id="150" name="Google Shape;150;p26"/>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Attitude</a:t>
            </a:r>
            <a:endParaRPr/>
          </a:p>
        </p:txBody>
      </p:sp>
      <p:sp>
        <p:nvSpPr>
          <p:cNvPr id="151" name="Google Shape;151;p26"/>
          <p:cNvSpPr txBox="1"/>
          <p:nvPr/>
        </p:nvSpPr>
        <p:spPr>
          <a:xfrm>
            <a:off x="457200" y="2492550"/>
            <a:ext cx="3776700" cy="22071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en" sz="3000">
                <a:solidFill>
                  <a:srgbClr val="FFFFFF"/>
                </a:solidFill>
                <a:latin typeface="Open Sans"/>
                <a:ea typeface="Open Sans"/>
                <a:cs typeface="Open Sans"/>
                <a:sym typeface="Open Sans"/>
              </a:rPr>
              <a:t>Zo nu eerst een ….</a:t>
            </a:r>
            <a:br>
              <a:rPr b="1" lang="en" sz="3000">
                <a:solidFill>
                  <a:srgbClr val="FFFFFF"/>
                </a:solidFill>
                <a:latin typeface="Open Sans"/>
                <a:ea typeface="Open Sans"/>
                <a:cs typeface="Open Sans"/>
                <a:sym typeface="Open Sans"/>
              </a:rPr>
            </a:br>
            <a:r>
              <a:rPr b="1" lang="en" sz="3000">
                <a:solidFill>
                  <a:srgbClr val="FFFFFF"/>
                </a:solidFill>
                <a:latin typeface="Open Sans"/>
                <a:ea typeface="Open Sans"/>
                <a:cs typeface="Open Sans"/>
                <a:sym typeface="Open Sans"/>
              </a:rPr>
              <a:t>Heerlijk, helder….</a:t>
            </a:r>
            <a:br>
              <a:rPr b="1" lang="en" sz="3000">
                <a:solidFill>
                  <a:srgbClr val="FFFFFF"/>
                </a:solidFill>
                <a:latin typeface="Open Sans"/>
                <a:ea typeface="Open Sans"/>
                <a:cs typeface="Open Sans"/>
                <a:sym typeface="Open Sans"/>
              </a:rPr>
            </a:br>
            <a:r>
              <a:rPr b="1" lang="en" sz="3000">
                <a:solidFill>
                  <a:srgbClr val="FFFFFF"/>
                </a:solidFill>
                <a:latin typeface="Open Sans"/>
                <a:ea typeface="Open Sans"/>
                <a:cs typeface="Open Sans"/>
                <a:sym typeface="Open Sans"/>
              </a:rPr>
              <a:t>Je hebt bier, en je hebt….</a:t>
            </a:r>
            <a:br>
              <a:rPr b="1" lang="en" sz="3000">
                <a:solidFill>
                  <a:srgbClr val="FFFFFF"/>
                </a:solidFill>
                <a:latin typeface="Open Sans"/>
                <a:ea typeface="Open Sans"/>
                <a:cs typeface="Open Sans"/>
                <a:sym typeface="Open Sans"/>
              </a:rPr>
            </a:br>
            <a:endParaRPr sz="3000">
              <a:solidFill>
                <a:srgbClr val="FFFFFF"/>
              </a:solidFill>
              <a:latin typeface="Open Sans"/>
              <a:ea typeface="Open Sans"/>
              <a:cs typeface="Open Sans"/>
              <a:sym typeface="Open Sans"/>
            </a:endParaRPr>
          </a:p>
        </p:txBody>
      </p:sp>
      <p:sp>
        <p:nvSpPr>
          <p:cNvPr id="152" name="Google Shape;152;p26"/>
          <p:cNvSpPr txBox="1"/>
          <p:nvPr/>
        </p:nvSpPr>
        <p:spPr>
          <a:xfrm>
            <a:off x="4744975" y="2492550"/>
            <a:ext cx="3941700" cy="22071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en" sz="3000">
                <a:solidFill>
                  <a:srgbClr val="FFFFFF"/>
                </a:solidFill>
                <a:latin typeface="Open Sans"/>
                <a:ea typeface="Open Sans"/>
                <a:cs typeface="Open Sans"/>
                <a:sym typeface="Open Sans"/>
              </a:rPr>
              <a:t>‘Biertje?’</a:t>
            </a:r>
            <a:br>
              <a:rPr b="1" lang="en" sz="3000">
                <a:solidFill>
                  <a:srgbClr val="FFFFFF"/>
                </a:solidFill>
                <a:latin typeface="Open Sans"/>
                <a:ea typeface="Open Sans"/>
                <a:cs typeface="Open Sans"/>
                <a:sym typeface="Open Sans"/>
              </a:rPr>
            </a:br>
            <a:r>
              <a:rPr b="1" lang="en" sz="3000">
                <a:solidFill>
                  <a:srgbClr val="FFFFFF"/>
                </a:solidFill>
                <a:latin typeface="Open Sans"/>
                <a:ea typeface="Open Sans"/>
                <a:cs typeface="Open Sans"/>
                <a:sym typeface="Open Sans"/>
              </a:rPr>
              <a:t>‘Voor elkaar’</a:t>
            </a:r>
            <a:br>
              <a:rPr b="1" lang="en" sz="3000">
                <a:solidFill>
                  <a:srgbClr val="FFFFFF"/>
                </a:solidFill>
                <a:latin typeface="Open Sans"/>
                <a:ea typeface="Open Sans"/>
                <a:cs typeface="Open Sans"/>
                <a:sym typeface="Open Sans"/>
              </a:rPr>
            </a:br>
            <a:r>
              <a:rPr b="1" lang="en" sz="3000">
                <a:solidFill>
                  <a:srgbClr val="FFFFFF"/>
                </a:solidFill>
                <a:latin typeface="Open Sans"/>
                <a:ea typeface="Open Sans"/>
                <a:cs typeface="Open Sans"/>
                <a:sym typeface="Open Sans"/>
              </a:rPr>
              <a:t>‘Vakmanschap is meesterschap’</a:t>
            </a:r>
            <a:br>
              <a:rPr b="1" lang="en" sz="3000">
                <a:solidFill>
                  <a:srgbClr val="FFFFFF"/>
                </a:solidFill>
                <a:latin typeface="Open Sans"/>
                <a:ea typeface="Open Sans"/>
                <a:cs typeface="Open Sans"/>
                <a:sym typeface="Open Sans"/>
              </a:rPr>
            </a:br>
            <a:endParaRPr sz="3000">
              <a:solidFill>
                <a:srgbClr val="FFFFFF"/>
              </a:solidFill>
              <a:latin typeface="Open Sans"/>
              <a:ea typeface="Open Sans"/>
              <a:cs typeface="Open Sans"/>
              <a:sym typeface="Open Sans"/>
            </a:endParaRPr>
          </a:p>
        </p:txBody>
      </p:sp>
      <p:sp>
        <p:nvSpPr>
          <p:cNvPr id="153" name="Google Shape;153;p2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27"/>
          <p:cNvPicPr preferRelativeResize="0"/>
          <p:nvPr/>
        </p:nvPicPr>
        <p:blipFill rotWithShape="1">
          <a:blip r:embed="rId3">
            <a:alphaModFix amt="30000"/>
          </a:blip>
          <a:srcRect b="1171" l="0" r="0" t="1171"/>
          <a:stretch/>
        </p:blipFill>
        <p:spPr>
          <a:xfrm>
            <a:off x="-155575" y="-129200"/>
            <a:ext cx="9333677" cy="6987198"/>
          </a:xfrm>
          <a:prstGeom prst="rect">
            <a:avLst/>
          </a:prstGeom>
          <a:noFill/>
          <a:ln>
            <a:noFill/>
          </a:ln>
        </p:spPr>
      </p:pic>
      <p:sp>
        <p:nvSpPr>
          <p:cNvPr id="159" name="Google Shape;159;p27"/>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Attitude</a:t>
            </a:r>
            <a:endParaRPr/>
          </a:p>
        </p:txBody>
      </p:sp>
      <p:sp>
        <p:nvSpPr>
          <p:cNvPr id="160" name="Google Shape;160;p27"/>
          <p:cNvSpPr txBox="1"/>
          <p:nvPr/>
        </p:nvSpPr>
        <p:spPr>
          <a:xfrm>
            <a:off x="457200" y="2551325"/>
            <a:ext cx="8099700" cy="3993000"/>
          </a:xfrm>
          <a:prstGeom prst="rect">
            <a:avLst/>
          </a:prstGeom>
          <a:noFill/>
          <a:ln>
            <a:noFill/>
          </a:ln>
        </p:spPr>
        <p:txBody>
          <a:bodyPr anchorCtr="0" anchor="t" bIns="91425" lIns="91425" spcFirstLastPara="1" rIns="91425" wrap="square" tIns="91425">
            <a:noAutofit/>
          </a:bodyPr>
          <a:lstStyle/>
          <a:p>
            <a:pPr indent="-419100" lvl="0" marL="457200" rtl="0" algn="l">
              <a:spcBef>
                <a:spcPts val="600"/>
              </a:spcBef>
              <a:spcAft>
                <a:spcPts val="0"/>
              </a:spcAft>
              <a:buClr>
                <a:srgbClr val="FFFFFF"/>
              </a:buClr>
              <a:buSzPts val="3000"/>
              <a:buFont typeface="Open Sans"/>
              <a:buChar char="●"/>
            </a:pPr>
            <a:r>
              <a:rPr b="1" lang="en" sz="3000">
                <a:solidFill>
                  <a:srgbClr val="FFFFFF"/>
                </a:solidFill>
                <a:latin typeface="Open Sans"/>
                <a:ea typeface="Open Sans"/>
                <a:cs typeface="Open Sans"/>
                <a:sym typeface="Open Sans"/>
              </a:rPr>
              <a:t>Een </a:t>
            </a:r>
            <a:r>
              <a:rPr b="1" lang="en" sz="3000">
                <a:solidFill>
                  <a:srgbClr val="FFC800"/>
                </a:solidFill>
                <a:latin typeface="Open Sans"/>
                <a:ea typeface="Open Sans"/>
                <a:cs typeface="Open Sans"/>
                <a:sym typeface="Open Sans"/>
              </a:rPr>
              <a:t>cognitieve</a:t>
            </a:r>
            <a:r>
              <a:rPr b="1" lang="en" sz="3000">
                <a:solidFill>
                  <a:srgbClr val="FFFFFF"/>
                </a:solidFill>
                <a:latin typeface="Open Sans"/>
                <a:ea typeface="Open Sans"/>
                <a:cs typeface="Open Sans"/>
                <a:sym typeface="Open Sans"/>
              </a:rPr>
              <a:t> component: onze gedachten en opvattingen op attitudeobject : </a:t>
            </a:r>
            <a:r>
              <a:rPr b="1" lang="en" sz="3000">
                <a:solidFill>
                  <a:srgbClr val="FFC800"/>
                </a:solidFill>
                <a:latin typeface="Open Sans"/>
                <a:ea typeface="Open Sans"/>
                <a:cs typeface="Open Sans"/>
                <a:sym typeface="Open Sans"/>
              </a:rPr>
              <a:t>Weten</a:t>
            </a:r>
            <a:endParaRPr b="1" sz="3000">
              <a:solidFill>
                <a:srgbClr val="FFC800"/>
              </a:solidFill>
              <a:latin typeface="Open Sans"/>
              <a:ea typeface="Open Sans"/>
              <a:cs typeface="Open Sans"/>
              <a:sym typeface="Open Sans"/>
            </a:endParaRPr>
          </a:p>
          <a:p>
            <a:pPr indent="-419100" lvl="0" marL="457200" rtl="0" algn="l">
              <a:spcBef>
                <a:spcPts val="0"/>
              </a:spcBef>
              <a:spcAft>
                <a:spcPts val="0"/>
              </a:spcAft>
              <a:buClr>
                <a:srgbClr val="FFFFFF"/>
              </a:buClr>
              <a:buSzPts val="3000"/>
              <a:buFont typeface="Open Sans"/>
              <a:buChar char="●"/>
            </a:pPr>
            <a:r>
              <a:rPr b="1" lang="en" sz="3000">
                <a:solidFill>
                  <a:srgbClr val="FFFFFF"/>
                </a:solidFill>
                <a:latin typeface="Open Sans"/>
                <a:ea typeface="Open Sans"/>
                <a:cs typeface="Open Sans"/>
                <a:sym typeface="Open Sans"/>
              </a:rPr>
              <a:t>Een </a:t>
            </a:r>
            <a:r>
              <a:rPr b="1" lang="en" sz="3000">
                <a:solidFill>
                  <a:srgbClr val="FFC800"/>
                </a:solidFill>
                <a:latin typeface="Open Sans"/>
                <a:ea typeface="Open Sans"/>
                <a:cs typeface="Open Sans"/>
                <a:sym typeface="Open Sans"/>
              </a:rPr>
              <a:t>affectieve</a:t>
            </a:r>
            <a:r>
              <a:rPr b="1" lang="en" sz="3000">
                <a:solidFill>
                  <a:srgbClr val="FFFFFF"/>
                </a:solidFill>
                <a:latin typeface="Open Sans"/>
                <a:ea typeface="Open Sans"/>
                <a:cs typeface="Open Sans"/>
                <a:sym typeface="Open Sans"/>
              </a:rPr>
              <a:t> component: emotionele reactie op attitudeobject : </a:t>
            </a:r>
            <a:r>
              <a:rPr b="1" lang="en" sz="3000">
                <a:solidFill>
                  <a:srgbClr val="FFC800"/>
                </a:solidFill>
                <a:latin typeface="Open Sans"/>
                <a:ea typeface="Open Sans"/>
                <a:cs typeface="Open Sans"/>
                <a:sym typeface="Open Sans"/>
              </a:rPr>
              <a:t>Voelen</a:t>
            </a:r>
            <a:endParaRPr b="1" sz="3000">
              <a:solidFill>
                <a:srgbClr val="FFC800"/>
              </a:solidFill>
              <a:latin typeface="Open Sans"/>
              <a:ea typeface="Open Sans"/>
              <a:cs typeface="Open Sans"/>
              <a:sym typeface="Open Sans"/>
            </a:endParaRPr>
          </a:p>
          <a:p>
            <a:pPr indent="-419100" lvl="0" marL="457200" rtl="0" algn="l">
              <a:spcBef>
                <a:spcPts val="0"/>
              </a:spcBef>
              <a:spcAft>
                <a:spcPts val="0"/>
              </a:spcAft>
              <a:buClr>
                <a:srgbClr val="FFFFFF"/>
              </a:buClr>
              <a:buSzPts val="3000"/>
              <a:buFont typeface="Open Sans"/>
              <a:buChar char="●"/>
            </a:pPr>
            <a:r>
              <a:rPr b="1" lang="en" sz="3000">
                <a:solidFill>
                  <a:srgbClr val="FFFFFF"/>
                </a:solidFill>
                <a:latin typeface="Open Sans"/>
                <a:ea typeface="Open Sans"/>
                <a:cs typeface="Open Sans"/>
                <a:sym typeface="Open Sans"/>
              </a:rPr>
              <a:t>Een </a:t>
            </a:r>
            <a:r>
              <a:rPr b="1" lang="en" sz="3000">
                <a:solidFill>
                  <a:srgbClr val="FFC800"/>
                </a:solidFill>
                <a:latin typeface="Open Sans"/>
                <a:ea typeface="Open Sans"/>
                <a:cs typeface="Open Sans"/>
                <a:sym typeface="Open Sans"/>
              </a:rPr>
              <a:t>gedragsmatige</a:t>
            </a:r>
            <a:r>
              <a:rPr b="1" lang="en" sz="3000">
                <a:solidFill>
                  <a:srgbClr val="FFFFFF"/>
                </a:solidFill>
                <a:latin typeface="Open Sans"/>
                <a:ea typeface="Open Sans"/>
                <a:cs typeface="Open Sans"/>
                <a:sym typeface="Open Sans"/>
              </a:rPr>
              <a:t> component: handelingen of gedrag op attitudeobject: </a:t>
            </a:r>
            <a:r>
              <a:rPr b="1" lang="en" sz="3000">
                <a:solidFill>
                  <a:srgbClr val="FFC800"/>
                </a:solidFill>
                <a:latin typeface="Open Sans"/>
                <a:ea typeface="Open Sans"/>
                <a:cs typeface="Open Sans"/>
                <a:sym typeface="Open Sans"/>
              </a:rPr>
              <a:t>Doen</a:t>
            </a:r>
            <a:br>
              <a:rPr b="1" lang="en" sz="3000">
                <a:solidFill>
                  <a:srgbClr val="FFFFFF"/>
                </a:solidFill>
                <a:latin typeface="Open Sans"/>
                <a:ea typeface="Open Sans"/>
                <a:cs typeface="Open Sans"/>
                <a:sym typeface="Open Sans"/>
              </a:rPr>
            </a:br>
            <a:endParaRPr sz="3000">
              <a:solidFill>
                <a:srgbClr val="FFFFFF"/>
              </a:solidFill>
              <a:latin typeface="Open Sans"/>
              <a:ea typeface="Open Sans"/>
              <a:cs typeface="Open Sans"/>
              <a:sym typeface="Open Sans"/>
            </a:endParaRPr>
          </a:p>
        </p:txBody>
      </p:sp>
      <p:sp>
        <p:nvSpPr>
          <p:cNvPr id="161" name="Google Shape;161;p2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2" name="Google Shape;162;p27"/>
          <p:cNvSpPr/>
          <p:nvPr/>
        </p:nvSpPr>
        <p:spPr>
          <a:xfrm>
            <a:off x="5717150" y="88150"/>
            <a:ext cx="3280200" cy="1938000"/>
          </a:xfrm>
          <a:prstGeom prst="cloudCallout">
            <a:avLst>
              <a:gd fmla="val -20833" name="adj1"/>
              <a:gd fmla="val 62500" name="adj2"/>
            </a:avLst>
          </a:prstGeom>
          <a:solidFill>
            <a:srgbClr val="FFC8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800">
                <a:solidFill>
                  <a:schemeClr val="lt1"/>
                </a:solidFill>
                <a:latin typeface="Open Sans"/>
                <a:ea typeface="Open Sans"/>
                <a:cs typeface="Open Sans"/>
                <a:sym typeface="Open Sans"/>
              </a:rPr>
              <a:t>Een attitude is een evaluatie van een persoon, een voorwerp of een idee (attitudeobject).</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Mercu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